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9" r:id="rId2"/>
    <p:sldId id="289" r:id="rId3"/>
    <p:sldId id="290" r:id="rId4"/>
    <p:sldId id="262" r:id="rId5"/>
    <p:sldId id="292" r:id="rId6"/>
    <p:sldId id="293" r:id="rId7"/>
    <p:sldId id="294" r:id="rId8"/>
    <p:sldId id="295" r:id="rId9"/>
    <p:sldId id="279" r:id="rId10"/>
    <p:sldId id="291" r:id="rId11"/>
    <p:sldId id="297" r:id="rId12"/>
    <p:sldId id="296" r:id="rId13"/>
    <p:sldId id="282" r:id="rId14"/>
    <p:sldId id="285" r:id="rId15"/>
    <p:sldId id="283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it Béata" initials="PB" lastIdx="0" clrIdx="0">
    <p:extLst>
      <p:ext uri="{19B8F6BF-5375-455C-9EA6-DF929625EA0E}">
        <p15:presenceInfo xmlns:p15="http://schemas.microsoft.com/office/powerpoint/2012/main" userId="S-1-5-21-1232240237-3594254915-251154899-12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3B8B"/>
    <a:srgbClr val="00A89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06" autoAdjust="0"/>
    <p:restoredTop sz="79217" autoAdjust="0"/>
  </p:normalViewPr>
  <p:slideViewPr>
    <p:cSldViewPr snapToGrid="0">
      <p:cViewPr varScale="1">
        <p:scale>
          <a:sx n="90" d="100"/>
          <a:sy n="90" d="100"/>
        </p:scale>
        <p:origin x="5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15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7E6C9-3F2E-4BA7-8D4F-B892FAA2D9CD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7FB1E-4E40-4070-8552-EB713BA7E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15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90B46E-9B3D-47FC-8B50-22F5F91D5620}" type="datetimeFigureOut">
              <a:rPr lang="fr-FR" smtClean="0"/>
              <a:t>29/10/2021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02B9C-7C06-4381-B505-6ACD6B537DC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2B9C-7C06-4381-B505-6ACD6B537DC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210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2B9C-7C06-4381-B505-6ACD6B537DC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29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2B9C-7C06-4381-B505-6ACD6B537DC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376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02B9C-7C06-4381-B505-6ACD6B537DC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683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702B9C-7C06-4381-B505-6ACD6B537D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81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2B9C-7C06-4381-B505-6ACD6B537DC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906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2B9C-7C06-4381-B505-6ACD6B537DC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2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4937B9-DF35-467A-B593-0293D876F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365125"/>
            <a:ext cx="9762744" cy="905891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483B8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B8C8D5-7014-4CB8-9115-24F7FAC03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8C32ED-79B2-4DE9-84CA-D092F7F4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2B6BE2-5E68-4A89-929F-D7F9CAFA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FR" dirty="0"/>
              <a:t>Séminaire Automne CFA&amp;FC – 30.08.21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F288BC-1DCC-44F8-9711-EB1ECB544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8A6A-C539-49E1-81E8-0CD21CA9D464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2" y="79248"/>
            <a:ext cx="1358876" cy="136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37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7E3FE-C80F-44E9-906F-AB95FE1A0E50}" type="slidenum">
              <a:rPr lang="fr-FR" sz="1400" i="1" smtClean="0">
                <a:solidFill>
                  <a:srgbClr val="000000"/>
                </a:solidFill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fr-FR" sz="1400" i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8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072A846-1637-46CC-BE9D-D6E86301B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7B9CA6-9258-4972-A399-6EF651733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F38699-9C76-4A0A-B1BF-8FB40A152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F5F935-0445-4B43-A714-CA99E480B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Séminaire Automne CFA&amp;FC – 30.08.21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FC2C91-349C-43A1-9E08-9C8532120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E8A6A-C539-49E1-81E8-0CD21CA9D4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4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bâtiment, cité, extérieur, rivière&#10;&#10;Description générée automatiquement">
            <a:extLst>
              <a:ext uri="{FF2B5EF4-FFF2-40B4-BE49-F238E27FC236}">
                <a16:creationId xmlns:a16="http://schemas.microsoft.com/office/drawing/2014/main" id="{E28E73F8-3BE8-4D3F-857E-81CB859A56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r="13727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10" name="ZoneTexte 9"/>
          <p:cNvSpPr txBox="1"/>
          <p:nvPr/>
        </p:nvSpPr>
        <p:spPr>
          <a:xfrm>
            <a:off x="6551994" y="4996076"/>
            <a:ext cx="5505814" cy="1690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i="1" kern="1200" dirty="0">
                <a:solidFill>
                  <a:srgbClr val="483B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Welcome to Lyon &amp; the SEPR Centre!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rgbClr val="483B8B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7DBA35-1715-4ADD-B89C-52E430217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6" r="12762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455400" y="6356350"/>
            <a:ext cx="898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EE8A6A-C539-49E1-81E8-0CD21CA9D464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319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25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27">
            <a:extLst>
              <a:ext uri="{FF2B5EF4-FFF2-40B4-BE49-F238E27FC236}">
                <a16:creationId xmlns:a16="http://schemas.microsoft.com/office/drawing/2014/main" id="{F1E8018D-D29A-4B9D-BF9C-9F4D7BA1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884449"/>
            <a:ext cx="4215063" cy="23987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>
                <a:solidFill>
                  <a:schemeClr val="tx1"/>
                </a:solidFill>
              </a:rPr>
              <a:t>Your SEPR contacts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4954A08-C80C-4030-A167-94BA4D8FC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614" y="771607"/>
            <a:ext cx="3417871" cy="22387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63F0A7-8172-4AF8-A435-A46BBCC3F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22" y="764048"/>
            <a:ext cx="3455792" cy="22462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1036CD-DB8C-4B8A-8270-ED21DEA7B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5534" y="771607"/>
            <a:ext cx="3457461" cy="22387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39706" y="3884449"/>
            <a:ext cx="5714093" cy="2398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/>
              <a:t>Volunteers (Academic year 21/22) 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Coraline CAVAGNA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Canan-Julide TURKKAN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EE8A6A-C539-49E1-81E8-0CD21CA9D464}" type="slidenum">
              <a:rPr lang="en-US" sz="1000"/>
              <a:pPr>
                <a:spcAft>
                  <a:spcPts val="600"/>
                </a:spcAft>
              </a:pPr>
              <a:t>2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31799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5F0E358-1E49-4920-80D8-C3D138708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2D2362D-7010-4036-B9CA-03DFC8EB3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C85BF5E-2BD6-4E5B-8EA3-420B45BB0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389812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40D8E28-91B5-42B0-9D6C-B777D8AD9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713579" cy="6858000"/>
          </a:xfrm>
          <a:custGeom>
            <a:avLst/>
            <a:gdLst>
              <a:gd name="connsiteX0" fmla="*/ 0 w 7713579"/>
              <a:gd name="connsiteY0" fmla="*/ 0 h 6858000"/>
              <a:gd name="connsiteX1" fmla="*/ 7534191 w 7713579"/>
              <a:gd name="connsiteY1" fmla="*/ 0 h 6858000"/>
              <a:gd name="connsiteX2" fmla="*/ 7538954 w 7713579"/>
              <a:gd name="connsiteY2" fmla="*/ 66675 h 6858000"/>
              <a:gd name="connsiteX3" fmla="*/ 7546891 w 7713579"/>
              <a:gd name="connsiteY3" fmla="*/ 122237 h 6858000"/>
              <a:gd name="connsiteX4" fmla="*/ 7556416 w 7713579"/>
              <a:gd name="connsiteY4" fmla="*/ 174625 h 6858000"/>
              <a:gd name="connsiteX5" fmla="*/ 7572291 w 7713579"/>
              <a:gd name="connsiteY5" fmla="*/ 217487 h 6858000"/>
              <a:gd name="connsiteX6" fmla="*/ 7588166 w 7713579"/>
              <a:gd name="connsiteY6" fmla="*/ 260350 h 6858000"/>
              <a:gd name="connsiteX7" fmla="*/ 7607216 w 7713579"/>
              <a:gd name="connsiteY7" fmla="*/ 296862 h 6858000"/>
              <a:gd name="connsiteX8" fmla="*/ 7626266 w 7713579"/>
              <a:gd name="connsiteY8" fmla="*/ 334962 h 6858000"/>
              <a:gd name="connsiteX9" fmla="*/ 7643729 w 7713579"/>
              <a:gd name="connsiteY9" fmla="*/ 369887 h 6858000"/>
              <a:gd name="connsiteX10" fmla="*/ 7661191 w 7713579"/>
              <a:gd name="connsiteY10" fmla="*/ 409575 h 6858000"/>
              <a:gd name="connsiteX11" fmla="*/ 7677066 w 7713579"/>
              <a:gd name="connsiteY11" fmla="*/ 450850 h 6858000"/>
              <a:gd name="connsiteX12" fmla="*/ 7691354 w 7713579"/>
              <a:gd name="connsiteY12" fmla="*/ 496887 h 6858000"/>
              <a:gd name="connsiteX13" fmla="*/ 7702466 w 7713579"/>
              <a:gd name="connsiteY13" fmla="*/ 546100 h 6858000"/>
              <a:gd name="connsiteX14" fmla="*/ 7710404 w 7713579"/>
              <a:gd name="connsiteY14" fmla="*/ 606425 h 6858000"/>
              <a:gd name="connsiteX15" fmla="*/ 7713579 w 7713579"/>
              <a:gd name="connsiteY15" fmla="*/ 673100 h 6858000"/>
              <a:gd name="connsiteX16" fmla="*/ 7710404 w 7713579"/>
              <a:gd name="connsiteY16" fmla="*/ 744537 h 6858000"/>
              <a:gd name="connsiteX17" fmla="*/ 7702466 w 7713579"/>
              <a:gd name="connsiteY17" fmla="*/ 801687 h 6858000"/>
              <a:gd name="connsiteX18" fmla="*/ 7691354 w 7713579"/>
              <a:gd name="connsiteY18" fmla="*/ 854075 h 6858000"/>
              <a:gd name="connsiteX19" fmla="*/ 7677066 w 7713579"/>
              <a:gd name="connsiteY19" fmla="*/ 901700 h 6858000"/>
              <a:gd name="connsiteX20" fmla="*/ 7661191 w 7713579"/>
              <a:gd name="connsiteY20" fmla="*/ 942975 h 6858000"/>
              <a:gd name="connsiteX21" fmla="*/ 7642141 w 7713579"/>
              <a:gd name="connsiteY21" fmla="*/ 981075 h 6858000"/>
              <a:gd name="connsiteX22" fmla="*/ 7623091 w 7713579"/>
              <a:gd name="connsiteY22" fmla="*/ 1017587 h 6858000"/>
              <a:gd name="connsiteX23" fmla="*/ 7604041 w 7713579"/>
              <a:gd name="connsiteY23" fmla="*/ 1055687 h 6858000"/>
              <a:gd name="connsiteX24" fmla="*/ 7586579 w 7713579"/>
              <a:gd name="connsiteY24" fmla="*/ 1095375 h 6858000"/>
              <a:gd name="connsiteX25" fmla="*/ 7569116 w 7713579"/>
              <a:gd name="connsiteY25" fmla="*/ 1136650 h 6858000"/>
              <a:gd name="connsiteX26" fmla="*/ 7554829 w 7713579"/>
              <a:gd name="connsiteY26" fmla="*/ 1182687 h 6858000"/>
              <a:gd name="connsiteX27" fmla="*/ 7545304 w 7713579"/>
              <a:gd name="connsiteY27" fmla="*/ 1235075 h 6858000"/>
              <a:gd name="connsiteX28" fmla="*/ 7535779 w 7713579"/>
              <a:gd name="connsiteY28" fmla="*/ 1295400 h 6858000"/>
              <a:gd name="connsiteX29" fmla="*/ 7534191 w 7713579"/>
              <a:gd name="connsiteY29" fmla="*/ 1363662 h 6858000"/>
              <a:gd name="connsiteX30" fmla="*/ 7535779 w 7713579"/>
              <a:gd name="connsiteY30" fmla="*/ 1431925 h 6858000"/>
              <a:gd name="connsiteX31" fmla="*/ 7545304 w 7713579"/>
              <a:gd name="connsiteY31" fmla="*/ 1492250 h 6858000"/>
              <a:gd name="connsiteX32" fmla="*/ 7554829 w 7713579"/>
              <a:gd name="connsiteY32" fmla="*/ 1544637 h 6858000"/>
              <a:gd name="connsiteX33" fmla="*/ 7569116 w 7713579"/>
              <a:gd name="connsiteY33" fmla="*/ 1589087 h 6858000"/>
              <a:gd name="connsiteX34" fmla="*/ 7586579 w 7713579"/>
              <a:gd name="connsiteY34" fmla="*/ 1631950 h 6858000"/>
              <a:gd name="connsiteX35" fmla="*/ 7604041 w 7713579"/>
              <a:gd name="connsiteY35" fmla="*/ 1671637 h 6858000"/>
              <a:gd name="connsiteX36" fmla="*/ 7623091 w 7713579"/>
              <a:gd name="connsiteY36" fmla="*/ 1708150 h 6858000"/>
              <a:gd name="connsiteX37" fmla="*/ 7642141 w 7713579"/>
              <a:gd name="connsiteY37" fmla="*/ 1743075 h 6858000"/>
              <a:gd name="connsiteX38" fmla="*/ 7661191 w 7713579"/>
              <a:gd name="connsiteY38" fmla="*/ 1782762 h 6858000"/>
              <a:gd name="connsiteX39" fmla="*/ 7677066 w 7713579"/>
              <a:gd name="connsiteY39" fmla="*/ 1824037 h 6858000"/>
              <a:gd name="connsiteX40" fmla="*/ 7691354 w 7713579"/>
              <a:gd name="connsiteY40" fmla="*/ 1870075 h 6858000"/>
              <a:gd name="connsiteX41" fmla="*/ 7702466 w 7713579"/>
              <a:gd name="connsiteY41" fmla="*/ 1922462 h 6858000"/>
              <a:gd name="connsiteX42" fmla="*/ 7710404 w 7713579"/>
              <a:gd name="connsiteY42" fmla="*/ 1982787 h 6858000"/>
              <a:gd name="connsiteX43" fmla="*/ 7713579 w 7713579"/>
              <a:gd name="connsiteY43" fmla="*/ 2051050 h 6858000"/>
              <a:gd name="connsiteX44" fmla="*/ 7710404 w 7713579"/>
              <a:gd name="connsiteY44" fmla="*/ 2119312 h 6858000"/>
              <a:gd name="connsiteX45" fmla="*/ 7702466 w 7713579"/>
              <a:gd name="connsiteY45" fmla="*/ 2179637 h 6858000"/>
              <a:gd name="connsiteX46" fmla="*/ 7691354 w 7713579"/>
              <a:gd name="connsiteY46" fmla="*/ 2232025 h 6858000"/>
              <a:gd name="connsiteX47" fmla="*/ 7677066 w 7713579"/>
              <a:gd name="connsiteY47" fmla="*/ 2278062 h 6858000"/>
              <a:gd name="connsiteX48" fmla="*/ 7661191 w 7713579"/>
              <a:gd name="connsiteY48" fmla="*/ 2319337 h 6858000"/>
              <a:gd name="connsiteX49" fmla="*/ 7642141 w 7713579"/>
              <a:gd name="connsiteY49" fmla="*/ 2359025 h 6858000"/>
              <a:gd name="connsiteX50" fmla="*/ 7623091 w 7713579"/>
              <a:gd name="connsiteY50" fmla="*/ 2395537 h 6858000"/>
              <a:gd name="connsiteX51" fmla="*/ 7604041 w 7713579"/>
              <a:gd name="connsiteY51" fmla="*/ 2433637 h 6858000"/>
              <a:gd name="connsiteX52" fmla="*/ 7586579 w 7713579"/>
              <a:gd name="connsiteY52" fmla="*/ 2471737 h 6858000"/>
              <a:gd name="connsiteX53" fmla="*/ 7569116 w 7713579"/>
              <a:gd name="connsiteY53" fmla="*/ 2513012 h 6858000"/>
              <a:gd name="connsiteX54" fmla="*/ 7554829 w 7713579"/>
              <a:gd name="connsiteY54" fmla="*/ 2560637 h 6858000"/>
              <a:gd name="connsiteX55" fmla="*/ 7545304 w 7713579"/>
              <a:gd name="connsiteY55" fmla="*/ 2613025 h 6858000"/>
              <a:gd name="connsiteX56" fmla="*/ 7535779 w 7713579"/>
              <a:gd name="connsiteY56" fmla="*/ 2671762 h 6858000"/>
              <a:gd name="connsiteX57" fmla="*/ 7534191 w 7713579"/>
              <a:gd name="connsiteY57" fmla="*/ 2741612 h 6858000"/>
              <a:gd name="connsiteX58" fmla="*/ 7535779 w 7713579"/>
              <a:gd name="connsiteY58" fmla="*/ 2809875 h 6858000"/>
              <a:gd name="connsiteX59" fmla="*/ 7545304 w 7713579"/>
              <a:gd name="connsiteY59" fmla="*/ 2868612 h 6858000"/>
              <a:gd name="connsiteX60" fmla="*/ 7554829 w 7713579"/>
              <a:gd name="connsiteY60" fmla="*/ 2922587 h 6858000"/>
              <a:gd name="connsiteX61" fmla="*/ 7569116 w 7713579"/>
              <a:gd name="connsiteY61" fmla="*/ 2967037 h 6858000"/>
              <a:gd name="connsiteX62" fmla="*/ 7586579 w 7713579"/>
              <a:gd name="connsiteY62" fmla="*/ 3009900 h 6858000"/>
              <a:gd name="connsiteX63" fmla="*/ 7604041 w 7713579"/>
              <a:gd name="connsiteY63" fmla="*/ 3046412 h 6858000"/>
              <a:gd name="connsiteX64" fmla="*/ 7623091 w 7713579"/>
              <a:gd name="connsiteY64" fmla="*/ 3084512 h 6858000"/>
              <a:gd name="connsiteX65" fmla="*/ 7642141 w 7713579"/>
              <a:gd name="connsiteY65" fmla="*/ 3121025 h 6858000"/>
              <a:gd name="connsiteX66" fmla="*/ 7661191 w 7713579"/>
              <a:gd name="connsiteY66" fmla="*/ 3160712 h 6858000"/>
              <a:gd name="connsiteX67" fmla="*/ 7677066 w 7713579"/>
              <a:gd name="connsiteY67" fmla="*/ 3201987 h 6858000"/>
              <a:gd name="connsiteX68" fmla="*/ 7691354 w 7713579"/>
              <a:gd name="connsiteY68" fmla="*/ 3248025 h 6858000"/>
              <a:gd name="connsiteX69" fmla="*/ 7702466 w 7713579"/>
              <a:gd name="connsiteY69" fmla="*/ 3300412 h 6858000"/>
              <a:gd name="connsiteX70" fmla="*/ 7710404 w 7713579"/>
              <a:gd name="connsiteY70" fmla="*/ 3360737 h 6858000"/>
              <a:gd name="connsiteX71" fmla="*/ 7713579 w 7713579"/>
              <a:gd name="connsiteY71" fmla="*/ 3427412 h 6858000"/>
              <a:gd name="connsiteX72" fmla="*/ 7710404 w 7713579"/>
              <a:gd name="connsiteY72" fmla="*/ 3497262 h 6858000"/>
              <a:gd name="connsiteX73" fmla="*/ 7702466 w 7713579"/>
              <a:gd name="connsiteY73" fmla="*/ 3557587 h 6858000"/>
              <a:gd name="connsiteX74" fmla="*/ 7691354 w 7713579"/>
              <a:gd name="connsiteY74" fmla="*/ 3609975 h 6858000"/>
              <a:gd name="connsiteX75" fmla="*/ 7677066 w 7713579"/>
              <a:gd name="connsiteY75" fmla="*/ 3656012 h 6858000"/>
              <a:gd name="connsiteX76" fmla="*/ 7661191 w 7713579"/>
              <a:gd name="connsiteY76" fmla="*/ 3697287 h 6858000"/>
              <a:gd name="connsiteX77" fmla="*/ 7642141 w 7713579"/>
              <a:gd name="connsiteY77" fmla="*/ 3736975 h 6858000"/>
              <a:gd name="connsiteX78" fmla="*/ 7604041 w 7713579"/>
              <a:gd name="connsiteY78" fmla="*/ 3811587 h 6858000"/>
              <a:gd name="connsiteX79" fmla="*/ 7586579 w 7713579"/>
              <a:gd name="connsiteY79" fmla="*/ 3848100 h 6858000"/>
              <a:gd name="connsiteX80" fmla="*/ 7569116 w 7713579"/>
              <a:gd name="connsiteY80" fmla="*/ 3890962 h 6858000"/>
              <a:gd name="connsiteX81" fmla="*/ 7554829 w 7713579"/>
              <a:gd name="connsiteY81" fmla="*/ 3935412 h 6858000"/>
              <a:gd name="connsiteX82" fmla="*/ 7545304 w 7713579"/>
              <a:gd name="connsiteY82" fmla="*/ 3987800 h 6858000"/>
              <a:gd name="connsiteX83" fmla="*/ 7535779 w 7713579"/>
              <a:gd name="connsiteY83" fmla="*/ 4048125 h 6858000"/>
              <a:gd name="connsiteX84" fmla="*/ 7534191 w 7713579"/>
              <a:gd name="connsiteY84" fmla="*/ 4116387 h 6858000"/>
              <a:gd name="connsiteX85" fmla="*/ 7535779 w 7713579"/>
              <a:gd name="connsiteY85" fmla="*/ 4186237 h 6858000"/>
              <a:gd name="connsiteX86" fmla="*/ 7545304 w 7713579"/>
              <a:gd name="connsiteY86" fmla="*/ 4244975 h 6858000"/>
              <a:gd name="connsiteX87" fmla="*/ 7554829 w 7713579"/>
              <a:gd name="connsiteY87" fmla="*/ 4297362 h 6858000"/>
              <a:gd name="connsiteX88" fmla="*/ 7569116 w 7713579"/>
              <a:gd name="connsiteY88" fmla="*/ 4343400 h 6858000"/>
              <a:gd name="connsiteX89" fmla="*/ 7586579 w 7713579"/>
              <a:gd name="connsiteY89" fmla="*/ 4386262 h 6858000"/>
              <a:gd name="connsiteX90" fmla="*/ 7604041 w 7713579"/>
              <a:gd name="connsiteY90" fmla="*/ 4424362 h 6858000"/>
              <a:gd name="connsiteX91" fmla="*/ 7642141 w 7713579"/>
              <a:gd name="connsiteY91" fmla="*/ 4498975 h 6858000"/>
              <a:gd name="connsiteX92" fmla="*/ 7661191 w 7713579"/>
              <a:gd name="connsiteY92" fmla="*/ 4537075 h 6858000"/>
              <a:gd name="connsiteX93" fmla="*/ 7677066 w 7713579"/>
              <a:gd name="connsiteY93" fmla="*/ 4579937 h 6858000"/>
              <a:gd name="connsiteX94" fmla="*/ 7691354 w 7713579"/>
              <a:gd name="connsiteY94" fmla="*/ 4625975 h 6858000"/>
              <a:gd name="connsiteX95" fmla="*/ 7702466 w 7713579"/>
              <a:gd name="connsiteY95" fmla="*/ 4678362 h 6858000"/>
              <a:gd name="connsiteX96" fmla="*/ 7710404 w 7713579"/>
              <a:gd name="connsiteY96" fmla="*/ 4738687 h 6858000"/>
              <a:gd name="connsiteX97" fmla="*/ 7713579 w 7713579"/>
              <a:gd name="connsiteY97" fmla="*/ 4806950 h 6858000"/>
              <a:gd name="connsiteX98" fmla="*/ 7710404 w 7713579"/>
              <a:gd name="connsiteY98" fmla="*/ 4875212 h 6858000"/>
              <a:gd name="connsiteX99" fmla="*/ 7702466 w 7713579"/>
              <a:gd name="connsiteY99" fmla="*/ 4935537 h 6858000"/>
              <a:gd name="connsiteX100" fmla="*/ 7691354 w 7713579"/>
              <a:gd name="connsiteY100" fmla="*/ 4987925 h 6858000"/>
              <a:gd name="connsiteX101" fmla="*/ 7677066 w 7713579"/>
              <a:gd name="connsiteY101" fmla="*/ 5033962 h 6858000"/>
              <a:gd name="connsiteX102" fmla="*/ 7661191 w 7713579"/>
              <a:gd name="connsiteY102" fmla="*/ 5075237 h 6858000"/>
              <a:gd name="connsiteX103" fmla="*/ 7642141 w 7713579"/>
              <a:gd name="connsiteY103" fmla="*/ 5114925 h 6858000"/>
              <a:gd name="connsiteX104" fmla="*/ 7623091 w 7713579"/>
              <a:gd name="connsiteY104" fmla="*/ 5149850 h 6858000"/>
              <a:gd name="connsiteX105" fmla="*/ 7604041 w 7713579"/>
              <a:gd name="connsiteY105" fmla="*/ 5186362 h 6858000"/>
              <a:gd name="connsiteX106" fmla="*/ 7586579 w 7713579"/>
              <a:gd name="connsiteY106" fmla="*/ 5226050 h 6858000"/>
              <a:gd name="connsiteX107" fmla="*/ 7569116 w 7713579"/>
              <a:gd name="connsiteY107" fmla="*/ 5268912 h 6858000"/>
              <a:gd name="connsiteX108" fmla="*/ 7554829 w 7713579"/>
              <a:gd name="connsiteY108" fmla="*/ 5313362 h 6858000"/>
              <a:gd name="connsiteX109" fmla="*/ 7545304 w 7713579"/>
              <a:gd name="connsiteY109" fmla="*/ 5365750 h 6858000"/>
              <a:gd name="connsiteX110" fmla="*/ 7535779 w 7713579"/>
              <a:gd name="connsiteY110" fmla="*/ 5426075 h 6858000"/>
              <a:gd name="connsiteX111" fmla="*/ 7534191 w 7713579"/>
              <a:gd name="connsiteY111" fmla="*/ 5494337 h 6858000"/>
              <a:gd name="connsiteX112" fmla="*/ 7535779 w 7713579"/>
              <a:gd name="connsiteY112" fmla="*/ 5562600 h 6858000"/>
              <a:gd name="connsiteX113" fmla="*/ 7545304 w 7713579"/>
              <a:gd name="connsiteY113" fmla="*/ 5622925 h 6858000"/>
              <a:gd name="connsiteX114" fmla="*/ 7554829 w 7713579"/>
              <a:gd name="connsiteY114" fmla="*/ 5675312 h 6858000"/>
              <a:gd name="connsiteX115" fmla="*/ 7569116 w 7713579"/>
              <a:gd name="connsiteY115" fmla="*/ 5721350 h 6858000"/>
              <a:gd name="connsiteX116" fmla="*/ 7586579 w 7713579"/>
              <a:gd name="connsiteY116" fmla="*/ 5762625 h 6858000"/>
              <a:gd name="connsiteX117" fmla="*/ 7604041 w 7713579"/>
              <a:gd name="connsiteY117" fmla="*/ 5802312 h 6858000"/>
              <a:gd name="connsiteX118" fmla="*/ 7623091 w 7713579"/>
              <a:gd name="connsiteY118" fmla="*/ 5840412 h 6858000"/>
              <a:gd name="connsiteX119" fmla="*/ 7642141 w 7713579"/>
              <a:gd name="connsiteY119" fmla="*/ 5876925 h 6858000"/>
              <a:gd name="connsiteX120" fmla="*/ 7661191 w 7713579"/>
              <a:gd name="connsiteY120" fmla="*/ 5915025 h 6858000"/>
              <a:gd name="connsiteX121" fmla="*/ 7677066 w 7713579"/>
              <a:gd name="connsiteY121" fmla="*/ 5956300 h 6858000"/>
              <a:gd name="connsiteX122" fmla="*/ 7691354 w 7713579"/>
              <a:gd name="connsiteY122" fmla="*/ 6003925 h 6858000"/>
              <a:gd name="connsiteX123" fmla="*/ 7702466 w 7713579"/>
              <a:gd name="connsiteY123" fmla="*/ 6056312 h 6858000"/>
              <a:gd name="connsiteX124" fmla="*/ 7710404 w 7713579"/>
              <a:gd name="connsiteY124" fmla="*/ 6113462 h 6858000"/>
              <a:gd name="connsiteX125" fmla="*/ 7713579 w 7713579"/>
              <a:gd name="connsiteY125" fmla="*/ 6183312 h 6858000"/>
              <a:gd name="connsiteX126" fmla="*/ 7710404 w 7713579"/>
              <a:gd name="connsiteY126" fmla="*/ 6251575 h 6858000"/>
              <a:gd name="connsiteX127" fmla="*/ 7702466 w 7713579"/>
              <a:gd name="connsiteY127" fmla="*/ 6311900 h 6858000"/>
              <a:gd name="connsiteX128" fmla="*/ 7691354 w 7713579"/>
              <a:gd name="connsiteY128" fmla="*/ 6361112 h 6858000"/>
              <a:gd name="connsiteX129" fmla="*/ 7677066 w 7713579"/>
              <a:gd name="connsiteY129" fmla="*/ 6407150 h 6858000"/>
              <a:gd name="connsiteX130" fmla="*/ 7661191 w 7713579"/>
              <a:gd name="connsiteY130" fmla="*/ 6448425 h 6858000"/>
              <a:gd name="connsiteX131" fmla="*/ 7643729 w 7713579"/>
              <a:gd name="connsiteY131" fmla="*/ 6488112 h 6858000"/>
              <a:gd name="connsiteX132" fmla="*/ 7626266 w 7713579"/>
              <a:gd name="connsiteY132" fmla="*/ 6523037 h 6858000"/>
              <a:gd name="connsiteX133" fmla="*/ 7607216 w 7713579"/>
              <a:gd name="connsiteY133" fmla="*/ 6561137 h 6858000"/>
              <a:gd name="connsiteX134" fmla="*/ 7588166 w 7713579"/>
              <a:gd name="connsiteY134" fmla="*/ 6597650 h 6858000"/>
              <a:gd name="connsiteX135" fmla="*/ 7572291 w 7713579"/>
              <a:gd name="connsiteY135" fmla="*/ 6640512 h 6858000"/>
              <a:gd name="connsiteX136" fmla="*/ 7556416 w 7713579"/>
              <a:gd name="connsiteY136" fmla="*/ 6683375 h 6858000"/>
              <a:gd name="connsiteX137" fmla="*/ 7546891 w 7713579"/>
              <a:gd name="connsiteY137" fmla="*/ 6735762 h 6858000"/>
              <a:gd name="connsiteX138" fmla="*/ 7538954 w 7713579"/>
              <a:gd name="connsiteY138" fmla="*/ 6791325 h 6858000"/>
              <a:gd name="connsiteX139" fmla="*/ 7534191 w 7713579"/>
              <a:gd name="connsiteY139" fmla="*/ 6858000 h 6858000"/>
              <a:gd name="connsiteX140" fmla="*/ 0 w 7713579"/>
              <a:gd name="connsiteY140" fmla="*/ 6858000 h 6858000"/>
              <a:gd name="connsiteX141" fmla="*/ 0 w 7713579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713579" h="6858000">
                <a:moveTo>
                  <a:pt x="0" y="0"/>
                </a:moveTo>
                <a:lnTo>
                  <a:pt x="7534191" y="0"/>
                </a:lnTo>
                <a:lnTo>
                  <a:pt x="7538954" y="66675"/>
                </a:lnTo>
                <a:lnTo>
                  <a:pt x="7546891" y="122237"/>
                </a:lnTo>
                <a:lnTo>
                  <a:pt x="7556416" y="174625"/>
                </a:lnTo>
                <a:lnTo>
                  <a:pt x="7572291" y="217487"/>
                </a:lnTo>
                <a:lnTo>
                  <a:pt x="7588166" y="260350"/>
                </a:lnTo>
                <a:lnTo>
                  <a:pt x="7607216" y="296862"/>
                </a:lnTo>
                <a:lnTo>
                  <a:pt x="7626266" y="334962"/>
                </a:lnTo>
                <a:lnTo>
                  <a:pt x="7643729" y="369887"/>
                </a:lnTo>
                <a:lnTo>
                  <a:pt x="7661191" y="409575"/>
                </a:lnTo>
                <a:lnTo>
                  <a:pt x="7677066" y="450850"/>
                </a:lnTo>
                <a:lnTo>
                  <a:pt x="7691354" y="496887"/>
                </a:lnTo>
                <a:lnTo>
                  <a:pt x="7702466" y="546100"/>
                </a:lnTo>
                <a:lnTo>
                  <a:pt x="7710404" y="606425"/>
                </a:lnTo>
                <a:lnTo>
                  <a:pt x="7713579" y="673100"/>
                </a:lnTo>
                <a:lnTo>
                  <a:pt x="7710404" y="744537"/>
                </a:lnTo>
                <a:lnTo>
                  <a:pt x="7702466" y="801687"/>
                </a:lnTo>
                <a:lnTo>
                  <a:pt x="7691354" y="854075"/>
                </a:lnTo>
                <a:lnTo>
                  <a:pt x="7677066" y="901700"/>
                </a:lnTo>
                <a:lnTo>
                  <a:pt x="7661191" y="942975"/>
                </a:lnTo>
                <a:lnTo>
                  <a:pt x="7642141" y="981075"/>
                </a:lnTo>
                <a:lnTo>
                  <a:pt x="7623091" y="1017587"/>
                </a:lnTo>
                <a:lnTo>
                  <a:pt x="7604041" y="1055687"/>
                </a:lnTo>
                <a:lnTo>
                  <a:pt x="7586579" y="1095375"/>
                </a:lnTo>
                <a:lnTo>
                  <a:pt x="7569116" y="1136650"/>
                </a:lnTo>
                <a:lnTo>
                  <a:pt x="7554829" y="1182687"/>
                </a:lnTo>
                <a:lnTo>
                  <a:pt x="7545304" y="1235075"/>
                </a:lnTo>
                <a:lnTo>
                  <a:pt x="7535779" y="1295400"/>
                </a:lnTo>
                <a:lnTo>
                  <a:pt x="7534191" y="1363662"/>
                </a:lnTo>
                <a:lnTo>
                  <a:pt x="7535779" y="1431925"/>
                </a:lnTo>
                <a:lnTo>
                  <a:pt x="7545304" y="1492250"/>
                </a:lnTo>
                <a:lnTo>
                  <a:pt x="7554829" y="1544637"/>
                </a:lnTo>
                <a:lnTo>
                  <a:pt x="7569116" y="1589087"/>
                </a:lnTo>
                <a:lnTo>
                  <a:pt x="7586579" y="1631950"/>
                </a:lnTo>
                <a:lnTo>
                  <a:pt x="7604041" y="1671637"/>
                </a:lnTo>
                <a:lnTo>
                  <a:pt x="7623091" y="1708150"/>
                </a:lnTo>
                <a:lnTo>
                  <a:pt x="7642141" y="1743075"/>
                </a:lnTo>
                <a:lnTo>
                  <a:pt x="7661191" y="1782762"/>
                </a:lnTo>
                <a:lnTo>
                  <a:pt x="7677066" y="1824037"/>
                </a:lnTo>
                <a:lnTo>
                  <a:pt x="7691354" y="1870075"/>
                </a:lnTo>
                <a:lnTo>
                  <a:pt x="7702466" y="1922462"/>
                </a:lnTo>
                <a:lnTo>
                  <a:pt x="7710404" y="1982787"/>
                </a:lnTo>
                <a:lnTo>
                  <a:pt x="7713579" y="2051050"/>
                </a:lnTo>
                <a:lnTo>
                  <a:pt x="7710404" y="2119312"/>
                </a:lnTo>
                <a:lnTo>
                  <a:pt x="7702466" y="2179637"/>
                </a:lnTo>
                <a:lnTo>
                  <a:pt x="7691354" y="2232025"/>
                </a:lnTo>
                <a:lnTo>
                  <a:pt x="7677066" y="2278062"/>
                </a:lnTo>
                <a:lnTo>
                  <a:pt x="7661191" y="2319337"/>
                </a:lnTo>
                <a:lnTo>
                  <a:pt x="7642141" y="2359025"/>
                </a:lnTo>
                <a:lnTo>
                  <a:pt x="7623091" y="2395537"/>
                </a:lnTo>
                <a:lnTo>
                  <a:pt x="7604041" y="2433637"/>
                </a:lnTo>
                <a:lnTo>
                  <a:pt x="7586579" y="2471737"/>
                </a:lnTo>
                <a:lnTo>
                  <a:pt x="7569116" y="2513012"/>
                </a:lnTo>
                <a:lnTo>
                  <a:pt x="7554829" y="2560637"/>
                </a:lnTo>
                <a:lnTo>
                  <a:pt x="7545304" y="2613025"/>
                </a:lnTo>
                <a:lnTo>
                  <a:pt x="7535779" y="2671762"/>
                </a:lnTo>
                <a:lnTo>
                  <a:pt x="7534191" y="2741612"/>
                </a:lnTo>
                <a:lnTo>
                  <a:pt x="7535779" y="2809875"/>
                </a:lnTo>
                <a:lnTo>
                  <a:pt x="7545304" y="2868612"/>
                </a:lnTo>
                <a:lnTo>
                  <a:pt x="7554829" y="2922587"/>
                </a:lnTo>
                <a:lnTo>
                  <a:pt x="7569116" y="2967037"/>
                </a:lnTo>
                <a:lnTo>
                  <a:pt x="7586579" y="3009900"/>
                </a:lnTo>
                <a:lnTo>
                  <a:pt x="7604041" y="3046412"/>
                </a:lnTo>
                <a:lnTo>
                  <a:pt x="7623091" y="3084512"/>
                </a:lnTo>
                <a:lnTo>
                  <a:pt x="7642141" y="3121025"/>
                </a:lnTo>
                <a:lnTo>
                  <a:pt x="7661191" y="3160712"/>
                </a:lnTo>
                <a:lnTo>
                  <a:pt x="7677066" y="3201987"/>
                </a:lnTo>
                <a:lnTo>
                  <a:pt x="7691354" y="3248025"/>
                </a:lnTo>
                <a:lnTo>
                  <a:pt x="7702466" y="3300412"/>
                </a:lnTo>
                <a:lnTo>
                  <a:pt x="7710404" y="3360737"/>
                </a:lnTo>
                <a:lnTo>
                  <a:pt x="7713579" y="3427412"/>
                </a:lnTo>
                <a:lnTo>
                  <a:pt x="7710404" y="3497262"/>
                </a:lnTo>
                <a:lnTo>
                  <a:pt x="7702466" y="3557587"/>
                </a:lnTo>
                <a:lnTo>
                  <a:pt x="7691354" y="3609975"/>
                </a:lnTo>
                <a:lnTo>
                  <a:pt x="7677066" y="3656012"/>
                </a:lnTo>
                <a:lnTo>
                  <a:pt x="7661191" y="3697287"/>
                </a:lnTo>
                <a:lnTo>
                  <a:pt x="7642141" y="3736975"/>
                </a:lnTo>
                <a:lnTo>
                  <a:pt x="7604041" y="3811587"/>
                </a:lnTo>
                <a:lnTo>
                  <a:pt x="7586579" y="3848100"/>
                </a:lnTo>
                <a:lnTo>
                  <a:pt x="7569116" y="3890962"/>
                </a:lnTo>
                <a:lnTo>
                  <a:pt x="7554829" y="3935412"/>
                </a:lnTo>
                <a:lnTo>
                  <a:pt x="7545304" y="3987800"/>
                </a:lnTo>
                <a:lnTo>
                  <a:pt x="7535779" y="4048125"/>
                </a:lnTo>
                <a:lnTo>
                  <a:pt x="7534191" y="4116387"/>
                </a:lnTo>
                <a:lnTo>
                  <a:pt x="7535779" y="4186237"/>
                </a:lnTo>
                <a:lnTo>
                  <a:pt x="7545304" y="4244975"/>
                </a:lnTo>
                <a:lnTo>
                  <a:pt x="7554829" y="4297362"/>
                </a:lnTo>
                <a:lnTo>
                  <a:pt x="7569116" y="4343400"/>
                </a:lnTo>
                <a:lnTo>
                  <a:pt x="7586579" y="4386262"/>
                </a:lnTo>
                <a:lnTo>
                  <a:pt x="7604041" y="4424362"/>
                </a:lnTo>
                <a:lnTo>
                  <a:pt x="7642141" y="4498975"/>
                </a:lnTo>
                <a:lnTo>
                  <a:pt x="7661191" y="4537075"/>
                </a:lnTo>
                <a:lnTo>
                  <a:pt x="7677066" y="4579937"/>
                </a:lnTo>
                <a:lnTo>
                  <a:pt x="7691354" y="4625975"/>
                </a:lnTo>
                <a:lnTo>
                  <a:pt x="7702466" y="4678362"/>
                </a:lnTo>
                <a:lnTo>
                  <a:pt x="7710404" y="4738687"/>
                </a:lnTo>
                <a:lnTo>
                  <a:pt x="7713579" y="4806950"/>
                </a:lnTo>
                <a:lnTo>
                  <a:pt x="7710404" y="4875212"/>
                </a:lnTo>
                <a:lnTo>
                  <a:pt x="7702466" y="4935537"/>
                </a:lnTo>
                <a:lnTo>
                  <a:pt x="7691354" y="4987925"/>
                </a:lnTo>
                <a:lnTo>
                  <a:pt x="7677066" y="5033962"/>
                </a:lnTo>
                <a:lnTo>
                  <a:pt x="7661191" y="5075237"/>
                </a:lnTo>
                <a:lnTo>
                  <a:pt x="7642141" y="5114925"/>
                </a:lnTo>
                <a:lnTo>
                  <a:pt x="7623091" y="5149850"/>
                </a:lnTo>
                <a:lnTo>
                  <a:pt x="7604041" y="5186362"/>
                </a:lnTo>
                <a:lnTo>
                  <a:pt x="7586579" y="5226050"/>
                </a:lnTo>
                <a:lnTo>
                  <a:pt x="7569116" y="5268912"/>
                </a:lnTo>
                <a:lnTo>
                  <a:pt x="7554829" y="5313362"/>
                </a:lnTo>
                <a:lnTo>
                  <a:pt x="7545304" y="5365750"/>
                </a:lnTo>
                <a:lnTo>
                  <a:pt x="7535779" y="5426075"/>
                </a:lnTo>
                <a:lnTo>
                  <a:pt x="7534191" y="5494337"/>
                </a:lnTo>
                <a:lnTo>
                  <a:pt x="7535779" y="5562600"/>
                </a:lnTo>
                <a:lnTo>
                  <a:pt x="7545304" y="5622925"/>
                </a:lnTo>
                <a:lnTo>
                  <a:pt x="7554829" y="5675312"/>
                </a:lnTo>
                <a:lnTo>
                  <a:pt x="7569116" y="5721350"/>
                </a:lnTo>
                <a:lnTo>
                  <a:pt x="7586579" y="5762625"/>
                </a:lnTo>
                <a:lnTo>
                  <a:pt x="7604041" y="5802312"/>
                </a:lnTo>
                <a:lnTo>
                  <a:pt x="7623091" y="5840412"/>
                </a:lnTo>
                <a:lnTo>
                  <a:pt x="7642141" y="5876925"/>
                </a:lnTo>
                <a:lnTo>
                  <a:pt x="7661191" y="5915025"/>
                </a:lnTo>
                <a:lnTo>
                  <a:pt x="7677066" y="5956300"/>
                </a:lnTo>
                <a:lnTo>
                  <a:pt x="7691354" y="6003925"/>
                </a:lnTo>
                <a:lnTo>
                  <a:pt x="7702466" y="6056312"/>
                </a:lnTo>
                <a:lnTo>
                  <a:pt x="7710404" y="6113462"/>
                </a:lnTo>
                <a:lnTo>
                  <a:pt x="7713579" y="6183312"/>
                </a:lnTo>
                <a:lnTo>
                  <a:pt x="7710404" y="6251575"/>
                </a:lnTo>
                <a:lnTo>
                  <a:pt x="7702466" y="6311900"/>
                </a:lnTo>
                <a:lnTo>
                  <a:pt x="7691354" y="6361112"/>
                </a:lnTo>
                <a:lnTo>
                  <a:pt x="7677066" y="6407150"/>
                </a:lnTo>
                <a:lnTo>
                  <a:pt x="7661191" y="6448425"/>
                </a:lnTo>
                <a:lnTo>
                  <a:pt x="7643729" y="6488112"/>
                </a:lnTo>
                <a:lnTo>
                  <a:pt x="7626266" y="6523037"/>
                </a:lnTo>
                <a:lnTo>
                  <a:pt x="7607216" y="6561137"/>
                </a:lnTo>
                <a:lnTo>
                  <a:pt x="7588166" y="6597650"/>
                </a:lnTo>
                <a:lnTo>
                  <a:pt x="7572291" y="6640512"/>
                </a:lnTo>
                <a:lnTo>
                  <a:pt x="7556416" y="6683375"/>
                </a:lnTo>
                <a:lnTo>
                  <a:pt x="7546891" y="6735762"/>
                </a:lnTo>
                <a:lnTo>
                  <a:pt x="7538954" y="6791325"/>
                </a:lnTo>
                <a:lnTo>
                  <a:pt x="753419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50" y="842686"/>
            <a:ext cx="6015897" cy="517262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322444" y="2838450"/>
            <a:ext cx="3410309" cy="714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483B8B">
                    <a:alpha val="60000"/>
                  </a:srgbClr>
                </a:solidFill>
              </a:rPr>
              <a:t>SEPR Lyon France</a:t>
            </a:r>
          </a:p>
        </p:txBody>
      </p:sp>
    </p:spTree>
    <p:extLst>
      <p:ext uri="{BB962C8B-B14F-4D97-AF65-F5344CB8AC3E}">
        <p14:creationId xmlns:p14="http://schemas.microsoft.com/office/powerpoint/2010/main" val="3884498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5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" b="1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6" name="Espace réservé du contenu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5" r="25725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19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51F4B03-A3D8-4381-93CE-00CDF3EA2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389" y="2584048"/>
            <a:ext cx="2807208" cy="1325563"/>
          </a:xfrm>
        </p:spPr>
        <p:txBody>
          <a:bodyPr>
            <a:normAutofit/>
          </a:bodyPr>
          <a:lstStyle/>
          <a:p>
            <a:r>
              <a:rPr lang="fr-FR" sz="2800" dirty="0"/>
              <a:t>SEPR </a:t>
            </a:r>
            <a:r>
              <a:rPr lang="fr-FR" sz="2800" dirty="0" err="1"/>
              <a:t>overview</a:t>
            </a:r>
            <a:endParaRPr lang="fr-FR" sz="2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1" b="1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E73D97-9904-47F7-BAD2-342BA4092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1658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EE8A6A-C539-49E1-81E8-0CD21CA9D464}" type="slidenum">
              <a:rPr lang="fr-FR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4</a:t>
            </a:fld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09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844825"/>
            <a:ext cx="8760176" cy="43948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10355" y="437170"/>
            <a:ext cx="7253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dirty="0">
                <a:solidFill>
                  <a:srgbClr val="483B8B"/>
                </a:solidFill>
                <a:latin typeface="+mj-lt"/>
              </a:rPr>
              <a:t>SEPR : a long tradition of VET…</a:t>
            </a:r>
            <a:endParaRPr lang="fr-FR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829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9776" y="457291"/>
            <a:ext cx="4896544" cy="864306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r>
              <a:rPr lang="fr-FR" dirty="0">
                <a:sym typeface="Wingdings" panose="05000000000000000000" pitchFamily="2" charset="2"/>
              </a:rPr>
              <a:t>SEPR </a:t>
            </a:r>
            <a:r>
              <a:rPr lang="fr-FR" dirty="0"/>
              <a:t>training </a:t>
            </a:r>
            <a:r>
              <a:rPr lang="fr-FR" dirty="0" err="1"/>
              <a:t>paths</a:t>
            </a:r>
            <a:r>
              <a:rPr lang="fr-FR" dirty="0"/>
              <a:t>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179" y="1601537"/>
            <a:ext cx="5223687" cy="5215085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80262"/>
              </p:ext>
            </p:extLst>
          </p:nvPr>
        </p:nvGraphicFramePr>
        <p:xfrm>
          <a:off x="1940794" y="2764743"/>
          <a:ext cx="3456384" cy="2444533"/>
        </p:xfrm>
        <a:graphic>
          <a:graphicData uri="http://schemas.openxmlformats.org/drawingml/2006/table">
            <a:tbl>
              <a:tblPr/>
              <a:tblGrid>
                <a:gridCol w="2001966">
                  <a:extLst>
                    <a:ext uri="{9D8B030D-6E8A-4147-A177-3AD203B41FA5}">
                      <a16:colId xmlns:a16="http://schemas.microsoft.com/office/drawing/2014/main" val="3009263141"/>
                    </a:ext>
                  </a:extLst>
                </a:gridCol>
                <a:gridCol w="1454418">
                  <a:extLst>
                    <a:ext uri="{9D8B030D-6E8A-4147-A177-3AD203B41FA5}">
                      <a16:colId xmlns:a16="http://schemas.microsoft.com/office/drawing/2014/main" val="2048506780"/>
                    </a:ext>
                  </a:extLst>
                </a:gridCol>
              </a:tblGrid>
              <a:tr h="46250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Training </a:t>
                      </a:r>
                      <a:r>
                        <a:rPr lang="fr-FR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path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B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Number</a:t>
                      </a:r>
                      <a:r>
                        <a:rPr lang="fr-FR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of </a:t>
                      </a:r>
                      <a:r>
                        <a:rPr lang="fr-FR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learners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906429"/>
                  </a:ext>
                </a:extLst>
              </a:tr>
              <a:tr h="49550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Apprenticeship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Dual system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13559"/>
                  </a:ext>
                </a:extLst>
              </a:tr>
              <a:tr h="49550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Full-time training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992232"/>
                  </a:ext>
                </a:extLst>
              </a:tr>
              <a:tr h="49550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Continuous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training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151382"/>
                  </a:ext>
                </a:extLst>
              </a:tr>
              <a:tr h="49550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4 200 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learners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37992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255074" y="2037612"/>
            <a:ext cx="2827825" cy="369332"/>
          </a:xfrm>
          <a:prstGeom prst="rect">
            <a:avLst/>
          </a:prstGeom>
          <a:solidFill>
            <a:srgbClr val="00A590"/>
          </a:solidFill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EQF level 3 to EQL level 6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63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60812" y="476672"/>
            <a:ext cx="6156176" cy="360040"/>
          </a:xfrm>
          <a:solidFill>
            <a:schemeClr val="bg1"/>
          </a:solidFill>
        </p:spPr>
        <p:txBody>
          <a:bodyPr vert="horz">
            <a:noAutofit/>
          </a:bodyPr>
          <a:lstStyle/>
          <a:p>
            <a:pPr>
              <a:spcAft>
                <a:spcPts val="600"/>
              </a:spcAft>
            </a:pPr>
            <a:r>
              <a:rPr lang="fr-FR" dirty="0"/>
              <a:t>6 </a:t>
            </a:r>
            <a:r>
              <a:rPr lang="fr-FR" dirty="0" err="1"/>
              <a:t>fields</a:t>
            </a:r>
            <a:r>
              <a:rPr lang="fr-FR" dirty="0"/>
              <a:t> of excellence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305" b="2085"/>
          <a:stretch/>
        </p:blipFill>
        <p:spPr>
          <a:xfrm>
            <a:off x="2999656" y="1054653"/>
            <a:ext cx="6678488" cy="580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41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b="807"/>
          <a:stretch/>
        </p:blipFill>
        <p:spPr>
          <a:xfrm>
            <a:off x="3143672" y="620689"/>
            <a:ext cx="6696744" cy="599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86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F4B03-A3D8-4381-93CE-00CDF3EA2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474" y="320675"/>
            <a:ext cx="9649326" cy="107378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483B8B"/>
                </a:solidFill>
              </a:rPr>
              <a:t>Lyon description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E73D97-9904-47F7-BAD2-342BA4092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EE8A6A-C539-49E1-81E8-0CD21CA9D46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83B9EA6-446B-4135-8FED-0902FE4B0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0563"/>
            <a:ext cx="10515600" cy="4351338"/>
          </a:xfrm>
        </p:spPr>
        <p:txBody>
          <a:bodyPr/>
          <a:lstStyle/>
          <a:p>
            <a:pPr algn="ctr"/>
            <a:r>
              <a:rPr lang="fr-FR" sz="2400" dirty="0"/>
              <a:t>518 635 </a:t>
            </a:r>
            <a:r>
              <a:rPr lang="fr-FR" sz="2400" dirty="0" err="1"/>
              <a:t>inhabitants</a:t>
            </a:r>
            <a:r>
              <a:rPr lang="fr-FR" sz="2400" dirty="0"/>
              <a:t> </a:t>
            </a:r>
          </a:p>
          <a:p>
            <a:pPr algn="ctr"/>
            <a:r>
              <a:rPr lang="fr-FR" sz="2400" dirty="0"/>
              <a:t>3rd </a:t>
            </a:r>
            <a:r>
              <a:rPr lang="fr-FR" sz="2400" dirty="0" err="1"/>
              <a:t>most</a:t>
            </a:r>
            <a:r>
              <a:rPr lang="fr-FR" sz="2400" dirty="0"/>
              <a:t> </a:t>
            </a:r>
            <a:r>
              <a:rPr lang="fr-FR" sz="2400" dirty="0" err="1"/>
              <a:t>populated</a:t>
            </a:r>
            <a:r>
              <a:rPr lang="fr-FR" sz="2400" dirty="0"/>
              <a:t> city in France</a:t>
            </a:r>
          </a:p>
          <a:p>
            <a:pPr algn="ctr"/>
            <a:r>
              <a:rPr lang="fr-FR" sz="2400" dirty="0"/>
              <a:t>47.87 km² surface area </a:t>
            </a:r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13" y="3607127"/>
            <a:ext cx="4438724" cy="201760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924" y="3212172"/>
            <a:ext cx="2789716" cy="266745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127" y="3607127"/>
            <a:ext cx="3287160" cy="219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10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43672" y="476672"/>
            <a:ext cx="6779096" cy="490066"/>
          </a:xfrm>
        </p:spPr>
        <p:txBody>
          <a:bodyPr>
            <a:noAutofit/>
          </a:bodyPr>
          <a:lstStyle/>
          <a:p>
            <a:r>
              <a:rPr lang="fr-FR" dirty="0"/>
              <a:t>The city of Lyon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79576" y="1412777"/>
            <a:ext cx="8039236" cy="391703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483B8B"/>
                </a:solidFill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Lyon, a UNESCO World Heritage site since 1998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With a rich history spanning 2,000 years, the city of Lyon has a remarkable architectural heritage. The city has 500 hectares in the heart of town listed as a UNESCO World Heritage Site. </a:t>
            </a:r>
          </a:p>
          <a:p>
            <a:pPr marL="0" indent="0">
              <a:buNone/>
            </a:pPr>
            <a:endParaRPr lang="en-GB" sz="1600" b="1" dirty="0">
              <a:latin typeface="Calibri Light" panose="020F0302020204030204" pitchFamily="34" charset="0"/>
              <a:ea typeface="Fira Sans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600" b="1" dirty="0">
                <a:solidFill>
                  <a:srgbClr val="483B8B"/>
                </a:solidFill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Lyon, City of Gastronomy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Lyon is famous all over the world for the art of fine living, with many Michelin-star restaurants, famous chefs, typical "</a:t>
            </a:r>
            <a:r>
              <a:rPr lang="en-US" sz="1600" dirty="0" err="1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bouchon</a:t>
            </a:r>
            <a:r>
              <a:rPr lang="en-US" sz="1600" dirty="0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" restaurants, café bistros and avant-gardist dining experiences.</a:t>
            </a:r>
          </a:p>
          <a:p>
            <a:endParaRPr lang="en-US" sz="1600" dirty="0">
              <a:latin typeface="Calibri Light" panose="020F0302020204030204" pitchFamily="34" charset="0"/>
              <a:ea typeface="Fira Sans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483B8B"/>
                </a:solidFill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Lyon, city of events</a:t>
            </a:r>
            <a:endParaRPr lang="en-US" sz="1600" dirty="0">
              <a:solidFill>
                <a:srgbClr val="483B8B"/>
              </a:solidFill>
              <a:latin typeface="Calibri Light" panose="020F0302020204030204" pitchFamily="34" charset="0"/>
              <a:ea typeface="Fira Sans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Throughout the year, Lyon is alive with many events (Festival of Lights, the Contemporary Art Biennale, the Dance Biennale, the </a:t>
            </a:r>
            <a:r>
              <a:rPr lang="en-US" sz="1600" dirty="0" err="1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Nuits</a:t>
            </a:r>
            <a:r>
              <a:rPr lang="en-US" sz="1600" dirty="0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Sonores</a:t>
            </a:r>
            <a:r>
              <a:rPr lang="en-US" sz="1600" dirty="0">
                <a:latin typeface="Calibri Light" panose="020F0302020204030204" pitchFamily="34" charset="0"/>
                <a:ea typeface="Fira Sans"/>
                <a:cs typeface="Calibri Light" panose="020F0302020204030204" pitchFamily="34" charset="0"/>
              </a:rPr>
              <a:t> all of which attract millions of visitors each year. </a:t>
            </a:r>
            <a:endParaRPr lang="fr-FR" sz="1600" dirty="0">
              <a:latin typeface="Calibri Light" panose="020F0302020204030204" pitchFamily="34" charset="0"/>
              <a:ea typeface="Fira Sans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fr-FR" sz="16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380" y="4484501"/>
            <a:ext cx="3153012" cy="21062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4509120"/>
            <a:ext cx="3168352" cy="210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98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91056" y="533443"/>
            <a:ext cx="9762744" cy="905891"/>
          </a:xfrm>
        </p:spPr>
        <p:txBody>
          <a:bodyPr>
            <a:normAutofit/>
          </a:bodyPr>
          <a:lstStyle/>
          <a:p>
            <a:r>
              <a:rPr lang="fr-FR" dirty="0"/>
              <a:t>Cultural </a:t>
            </a:r>
            <a:r>
              <a:rPr lang="fr-FR" dirty="0" err="1"/>
              <a:t>visits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EE8A6A-C539-49E1-81E8-0CD21CA9D46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B6C80D2-8DA8-45C3-816D-668D88A04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296" y="1647961"/>
            <a:ext cx="3041960" cy="19877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B100E3-F441-4F66-9E69-D1E50E9ADF96}"/>
              </a:ext>
            </a:extLst>
          </p:cNvPr>
          <p:cNvSpPr/>
          <p:nvPr/>
        </p:nvSpPr>
        <p:spPr>
          <a:xfrm>
            <a:off x="4827915" y="1678664"/>
            <a:ext cx="2008805" cy="1716199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00DC37-5DD4-45C8-BC43-B77DC1DB0BE1}"/>
              </a:ext>
            </a:extLst>
          </p:cNvPr>
          <p:cNvSpPr/>
          <p:nvPr/>
        </p:nvSpPr>
        <p:spPr>
          <a:xfrm>
            <a:off x="7364086" y="1678664"/>
            <a:ext cx="2814447" cy="174016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Image 3" descr="Une image contenant texte, bâtiment, extérieur, rue&#10;&#10;Description générée automatiquement">
            <a:extLst>
              <a:ext uri="{FF2B5EF4-FFF2-40B4-BE49-F238E27FC236}">
                <a16:creationId xmlns:a16="http://schemas.microsoft.com/office/drawing/2014/main" id="{C44240F9-7896-4D48-8D3A-B9E4066CCA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841" y="3857503"/>
            <a:ext cx="5254692" cy="2259517"/>
          </a:xfrm>
          <a:prstGeom prst="rect">
            <a:avLst/>
          </a:prstGeom>
        </p:spPr>
      </p:pic>
      <p:pic>
        <p:nvPicPr>
          <p:cNvPr id="11" name="Image 10" descr="Une image contenant ciel, extérieur&#10;&#10;Description générée automatiquement">
            <a:extLst>
              <a:ext uri="{FF2B5EF4-FFF2-40B4-BE49-F238E27FC236}">
                <a16:creationId xmlns:a16="http://schemas.microsoft.com/office/drawing/2014/main" id="{6936060E-F477-42D6-9CB0-FAF0CAEA4A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96" y="3844295"/>
            <a:ext cx="3025529" cy="226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64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fr-FR" dirty="0"/>
              <a:t>SERVICES PROPOSED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sz="13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PLACEMENT  </a:t>
            </a:r>
            <a:endParaRPr lang="fr-FR" sz="13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company research and placement, </a:t>
            </a:r>
            <a:endParaRPr lang="fr-FR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welcome and transfer from/to airport/bus/train station</a:t>
            </a:r>
            <a:endParaRPr lang="fr-FR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the company on the first day </a:t>
            </a:r>
            <a:endParaRPr lang="fr-FR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personalized follow-up and assistance throughout the training period</a:t>
            </a:r>
            <a:endParaRPr lang="fr-FR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assessment and completion of administrative issues ((internship agreement, Erasmus annexes, Europass...)  </a:t>
            </a:r>
            <a:endParaRPr lang="fr-FR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accommodation booking </a:t>
            </a:r>
            <a:endParaRPr lang="fr-FR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Certificate of Training delivered by the SEPR</a:t>
            </a:r>
          </a:p>
          <a:p>
            <a:pPr marL="0" lvl="0" indent="0">
              <a:spcAft>
                <a:spcPts val="800"/>
              </a:spcAft>
              <a:buNone/>
            </a:pPr>
            <a:endParaRPr lang="fr-FR" sz="13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1300"/>
          </a:p>
        </p:txBody>
      </p:sp>
      <p:pic>
        <p:nvPicPr>
          <p:cNvPr id="5" name="Image 4" descr="Une image contenant texte, personne, intérieur, alimentation&#10;&#10;Description générée automatiquement">
            <a:extLst>
              <a:ext uri="{FF2B5EF4-FFF2-40B4-BE49-F238E27FC236}">
                <a16:creationId xmlns:a16="http://schemas.microsoft.com/office/drawing/2014/main" id="{C74AF111-5F38-4D28-B7F7-7FF52AB384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" r="-1" b="31034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9" name="Image 8" descr="Une image contenant texte, personne, intérieur, plafond&#10;&#10;Description générée automatiquement">
            <a:extLst>
              <a:ext uri="{FF2B5EF4-FFF2-40B4-BE49-F238E27FC236}">
                <a16:creationId xmlns:a16="http://schemas.microsoft.com/office/drawing/2014/main" id="{AEF73008-AC33-419C-A078-0D6028BF08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88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6734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8268" y="266797"/>
            <a:ext cx="9762744" cy="905891"/>
          </a:xfrm>
        </p:spPr>
        <p:txBody>
          <a:bodyPr>
            <a:normAutofit/>
          </a:bodyPr>
          <a:lstStyle/>
          <a:p>
            <a:r>
              <a:rPr lang="en-US"/>
              <a:t>Residence Rochaix Aralis</a:t>
            </a:r>
            <a:endParaRPr lang="fr-FR" dirty="0"/>
          </a:p>
        </p:txBody>
      </p:sp>
      <p:sp>
        <p:nvSpPr>
          <p:cNvPr id="53" name="Rectangle 52"/>
          <p:cNvSpPr/>
          <p:nvPr/>
        </p:nvSpPr>
        <p:spPr>
          <a:xfrm>
            <a:off x="274049" y="1993414"/>
            <a:ext cx="4746470" cy="2871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u="sng">
                <a:ea typeface="Calibri" panose="020F0502020204030204" pitchFamily="34" charset="0"/>
                <a:cs typeface="Times New Roman" panose="02020603050405020304" pitchFamily="18" charset="0"/>
              </a:rPr>
              <a:t>Address:</a:t>
            </a:r>
            <a:endParaRPr lang="fr-FR" sz="1600" u="sng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>
                <a:ea typeface="Calibri" panose="020F0502020204030204" pitchFamily="34" charset="0"/>
                <a:cs typeface="Times New Roman" panose="02020603050405020304" pitchFamily="18" charset="0"/>
              </a:rPr>
              <a:t>10 rue Félix Rollet  </a:t>
            </a:r>
            <a:endParaRPr lang="fr-FR" sz="16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>
                <a:ea typeface="Calibri" panose="020F0502020204030204" pitchFamily="34" charset="0"/>
                <a:cs typeface="Times New Roman" panose="02020603050405020304" pitchFamily="18" charset="0"/>
              </a:rPr>
              <a:t>69003 LYON</a:t>
            </a:r>
            <a:endParaRPr lang="fr-FR" sz="16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>
                <a:ea typeface="Calibri" panose="020F0502020204030204" pitchFamily="34" charset="0"/>
                <a:cs typeface="Times New Roman" panose="02020603050405020304" pitchFamily="18" charset="0"/>
              </a:rPr>
              <a:t>Walking distance to the city center Place Bellecour is around 50 minutes</a:t>
            </a:r>
            <a:endParaRPr lang="fr-FR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>
                <a:ea typeface="Calibri" panose="020F0502020204030204" pitchFamily="34" charset="0"/>
                <a:cs typeface="Times New Roman" panose="02020603050405020304" pitchFamily="18" charset="0"/>
              </a:rPr>
              <a:t>Time by Metro line D  (Lyon underground) to the Place Bellecour is 20 minutes, every 5 minutes</a:t>
            </a:r>
            <a:endParaRPr lang="fr-FR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>
                <a:ea typeface="Calibri" panose="020F0502020204030204" pitchFamily="34" charset="0"/>
                <a:cs typeface="Times New Roman" panose="02020603050405020304" pitchFamily="18" charset="0"/>
              </a:rPr>
              <a:t>Walking distance from the residence to the Metro is 5 minutes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 can use Google Maps or Citymapper on your Smartphone</a:t>
            </a:r>
            <a:endParaRPr lang="fr-FR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3" name="Image 9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379" y="144218"/>
            <a:ext cx="1621790" cy="792480"/>
          </a:xfrm>
          <a:prstGeom prst="rect">
            <a:avLst/>
          </a:prstGeom>
          <a:noFill/>
        </p:spPr>
      </p:pic>
      <p:pic>
        <p:nvPicPr>
          <p:cNvPr id="94" name="Image 9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795" y="1838875"/>
            <a:ext cx="6451374" cy="3884563"/>
          </a:xfrm>
          <a:prstGeom prst="rect">
            <a:avLst/>
          </a:prstGeom>
          <a:noFill/>
        </p:spPr>
      </p:pic>
      <p:sp>
        <p:nvSpPr>
          <p:cNvPr id="54" name="Espace réservé du numéro de diapositive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8A6A-C539-49E1-81E8-0CD21CA9D46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7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2" r="-4" b="8552"/>
          <a:stretch/>
        </p:blipFill>
        <p:spPr bwMode="auto">
          <a:xfrm>
            <a:off x="3271443" y="3535020"/>
            <a:ext cx="2596212" cy="1570828"/>
          </a:xfrm>
          <a:prstGeom prst="rect">
            <a:avLst/>
          </a:prstGeom>
          <a:noFill/>
        </p:spPr>
      </p:pic>
      <p:pic>
        <p:nvPicPr>
          <p:cNvPr id="7" name="Image 6"/>
          <p:cNvPicPr/>
          <p:nvPr/>
        </p:nvPicPr>
        <p:blipFill rotWithShape="1">
          <a:blip r:embed="rId4"/>
          <a:srcRect t="5169" r="-4" b="5876"/>
          <a:stretch/>
        </p:blipFill>
        <p:spPr>
          <a:xfrm>
            <a:off x="421458" y="1319514"/>
            <a:ext cx="2613376" cy="1677698"/>
          </a:xfrm>
          <a:prstGeom prst="rect">
            <a:avLst/>
          </a:prstGeom>
        </p:spPr>
      </p:pic>
      <p:pic>
        <p:nvPicPr>
          <p:cNvPr id="23" name="Image 2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1" r="-1" b="20467"/>
          <a:stretch/>
        </p:blipFill>
        <p:spPr bwMode="auto">
          <a:xfrm>
            <a:off x="9181361" y="1319514"/>
            <a:ext cx="2589181" cy="1654864"/>
          </a:xfrm>
          <a:prstGeom prst="rect">
            <a:avLst/>
          </a:prstGeom>
          <a:noFill/>
        </p:spPr>
      </p:pic>
      <p:pic>
        <p:nvPicPr>
          <p:cNvPr id="22" name="Image 21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0" r="-1" b="35726"/>
          <a:stretch/>
        </p:blipFill>
        <p:spPr bwMode="auto">
          <a:xfrm>
            <a:off x="6306417" y="1319514"/>
            <a:ext cx="2572901" cy="1677698"/>
          </a:xfrm>
          <a:prstGeom prst="rect">
            <a:avLst/>
          </a:prstGeom>
          <a:noFill/>
        </p:spPr>
      </p:pic>
      <p:pic>
        <p:nvPicPr>
          <p:cNvPr id="19" name="Image 18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0" r="-1" b="45127"/>
          <a:stretch/>
        </p:blipFill>
        <p:spPr bwMode="auto">
          <a:xfrm>
            <a:off x="3319071" y="1319514"/>
            <a:ext cx="2648759" cy="1677698"/>
          </a:xfrm>
          <a:prstGeom prst="rect">
            <a:avLst/>
          </a:prstGeom>
          <a:noFill/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F6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6491653" y="3799272"/>
            <a:ext cx="5193748" cy="637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483B8B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Residence Rochaix Aralis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79648" y="4510585"/>
            <a:ext cx="5366610" cy="175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FFFFFF"/>
                </a:solidFill>
              </a:rPr>
              <a:t>GENERAL DESCRIPTION &amp; EQUIPMENTS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The residence is made up of three buildings , two of them are accommodations for students.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0" name="Image 19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0" r="-1" b="25710"/>
          <a:stretch/>
        </p:blipFill>
        <p:spPr bwMode="auto">
          <a:xfrm>
            <a:off x="396977" y="3535020"/>
            <a:ext cx="2596212" cy="1582288"/>
          </a:xfrm>
          <a:prstGeom prst="rect">
            <a:avLst/>
          </a:prstGeom>
          <a:noFill/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0740788" y="6312958"/>
            <a:ext cx="61301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EE8A6A-C539-49E1-81E8-0CD21CA9D46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93" name="Image 9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379" y="144218"/>
            <a:ext cx="1621790" cy="792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6789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objet d’extérieur&#10;&#10;Description générée automatiquement">
            <a:extLst>
              <a:ext uri="{FF2B5EF4-FFF2-40B4-BE49-F238E27FC236}">
                <a16:creationId xmlns:a16="http://schemas.microsoft.com/office/drawing/2014/main" id="{3AE0B01B-19C6-4CFA-8BF9-875DB3F56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1" b="14990"/>
          <a:stretch/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4" name="Image 3" descr="Une image contenant grande roue, laser&#10;&#10;Description générée automatiquement">
            <a:extLst>
              <a:ext uri="{FF2B5EF4-FFF2-40B4-BE49-F238E27FC236}">
                <a16:creationId xmlns:a16="http://schemas.microsoft.com/office/drawing/2014/main" id="{6A4297FC-B37B-4E25-A5C3-A840E660D6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" r="2" b="2"/>
          <a:stretch/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3468" y="609600"/>
            <a:ext cx="3992700" cy="38771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Enjoy your work placements, enjoy Lyon !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FEE8A6A-C539-49E1-81E8-0CD21CA9D46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15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4796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389</Words>
  <Application>Microsoft Office PowerPoint</Application>
  <PresentationFormat>Laajakuva</PresentationFormat>
  <Paragraphs>74</Paragraphs>
  <Slides>15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Thème Office</vt:lpstr>
      <vt:lpstr>PowerPoint-esitys</vt:lpstr>
      <vt:lpstr>Your SEPR contacts</vt:lpstr>
      <vt:lpstr>PowerPoint-esitys</vt:lpstr>
      <vt:lpstr>SEPR overview</vt:lpstr>
      <vt:lpstr>PowerPoint-esitys</vt:lpstr>
      <vt:lpstr>SEPR training paths </vt:lpstr>
      <vt:lpstr>6 fields of excellence</vt:lpstr>
      <vt:lpstr>PowerPoint-esitys</vt:lpstr>
      <vt:lpstr>Lyon description</vt:lpstr>
      <vt:lpstr>The city of Lyon</vt:lpstr>
      <vt:lpstr>Cultural visits</vt:lpstr>
      <vt:lpstr>SERVICES PROPOSED</vt:lpstr>
      <vt:lpstr>Residence Rochaix Aralis</vt:lpstr>
      <vt:lpstr>PowerPoint-esitys</vt:lpstr>
      <vt:lpstr>Enjoy your work placements, enjoy Lyon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Séminaire Direction</dc:title>
  <dc:creator>Véronique FURLAN</dc:creator>
  <cp:lastModifiedBy>Lähde Anu</cp:lastModifiedBy>
  <cp:revision>78</cp:revision>
  <dcterms:created xsi:type="dcterms:W3CDTF">2021-06-21T13:51:28Z</dcterms:created>
  <dcterms:modified xsi:type="dcterms:W3CDTF">2021-10-29T09:56:38Z</dcterms:modified>
</cp:coreProperties>
</file>